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445" r:id="rId3"/>
    <p:sldId id="446" r:id="rId4"/>
    <p:sldId id="258" r:id="rId5"/>
    <p:sldId id="369" r:id="rId6"/>
    <p:sldId id="447" r:id="rId7"/>
    <p:sldId id="342" r:id="rId8"/>
    <p:sldId id="435" r:id="rId9"/>
    <p:sldId id="429" r:id="rId10"/>
    <p:sldId id="436" r:id="rId11"/>
    <p:sldId id="438" r:id="rId12"/>
    <p:sldId id="439" r:id="rId13"/>
    <p:sldId id="441" r:id="rId14"/>
    <p:sldId id="443" r:id="rId15"/>
    <p:sldId id="425" r:id="rId16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Karl" initials="BK" lastIdx="1" clrIdx="0"/>
  <p:cmAuthor id="2" name="Jamie Hartz" initials="JH" lastIdx="8" clrIdx="1"/>
  <p:cmAuthor id="3" name="Veronika Demichelis" initials="VD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D"/>
    <a:srgbClr val="CEE7E6"/>
    <a:srgbClr val="82BA5D"/>
    <a:srgbClr val="8B715E"/>
    <a:srgbClr val="FBB040"/>
    <a:srgbClr val="CC9900"/>
    <a:srgbClr val="1D3666"/>
    <a:srgbClr val="003368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 autoAdjust="0"/>
    <p:restoredTop sz="81701" autoAdjust="0"/>
  </p:normalViewPr>
  <p:slideViewPr>
    <p:cSldViewPr>
      <p:cViewPr varScale="1">
        <p:scale>
          <a:sx n="99" d="100"/>
          <a:sy n="99" d="100"/>
        </p:scale>
        <p:origin x="19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>
        <p:scale>
          <a:sx n="110" d="100"/>
          <a:sy n="110" d="100"/>
        </p:scale>
        <p:origin x="2310" y="-9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7037147-84C4-4B0D-82B4-1C28A70400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0220DCC-F4CC-4188-AE0C-766C7EEC7D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0A14675-0E19-4CAF-9012-3C1EF0D11D8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60E49824-CC54-4B9C-A75C-CA51604C0FB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5D003941-678E-4332-8545-5494F8A08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745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E962AA9-806E-4A30-9319-F0F42EA704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7CA44F9-5187-44A1-A013-89B9D79E0B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1675"/>
            <a:ext cx="46815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5400BAE5-1B8A-4341-8247-8DF1ED779F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853" y="4448310"/>
            <a:ext cx="5189371" cy="421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A6A07A35-BCF8-488E-8A77-FCB59A3C5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3B8828DD-4383-4CD9-8ECA-1095535C9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DF013F12-A49F-4860-B0EB-60F442820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47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FA9FF3-EA53-4ADC-BCF5-3B9A458F4E80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55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4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1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76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8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E8752D-005E-403A-8469-CEF8786120A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91582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/>
              <a:t>Personalize this slide by adding your details in between the red brackets, and then deleting the brackets.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81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ABOUT ATA</a:t>
            </a:r>
          </a:p>
        </p:txBody>
      </p:sp>
    </p:spTree>
    <p:extLst>
      <p:ext uri="{BB962C8B-B14F-4D97-AF65-F5344CB8AC3E}">
        <p14:creationId xmlns:p14="http://schemas.microsoft.com/office/powerpoint/2010/main" val="422409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0EB6E-BE0F-4180-A5FA-ED38EAFBCD1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 Day in the Life of Translators and Interpreters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ATA invites you to see how translators and interpreters work in this short, animated video!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you have internet access, you can play this embedded video. You can also view this video using this link: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https://</a:t>
            </a:r>
            <a:r>
              <a:rPr lang="en-US" alt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www.atanet.org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/video/a-day-in-the-life-of-translators-and-interpreters/</a:t>
            </a:r>
            <a:endParaRPr lang="en-US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If you do not have internet access, you can download this video to play during your presentation using this link: </a:t>
            </a: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</a:t>
            </a:r>
            <a:r>
              <a:rPr lang="en-US" dirty="0" err="1"/>
              <a:t>americantranslators</a:t>
            </a:r>
            <a:r>
              <a:rPr lang="en-US" dirty="0"/>
              <a:t>/download/418207914/703357f815</a:t>
            </a:r>
          </a:p>
        </p:txBody>
      </p:sp>
    </p:spTree>
    <p:extLst>
      <p:ext uri="{BB962C8B-B14F-4D97-AF65-F5344CB8AC3E}">
        <p14:creationId xmlns:p14="http://schemas.microsoft.com/office/powerpoint/2010/main" val="72040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1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398243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60934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6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A1AD-B17D-492A-AD7A-65AEE0026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3C996-6023-459D-B0FF-95A38DB68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ECB1-3B98-4108-AE53-32F3703C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 lIns="0" tIns="0" rIns="0" bIns="0" anchor="t" anchorCtr="0">
            <a:spAutoFit/>
          </a:bodyPr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7087-166D-41C8-AB87-5092DD7FF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3000" y="1600200"/>
            <a:ext cx="7315200" cy="3886200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FE48-979B-448F-8BA6-5902EA8E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90A6-C43E-4015-8EFF-E4073F02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0DF27-624D-4F70-B089-21A1A9CF3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6434-AD7D-4065-928F-69B8D234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BC6B-CD07-4291-A783-486DE512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AC108-3FB8-4706-B525-BF58E05B0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15D3-2361-4521-A791-93721F95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746D1-2823-4AD0-A119-8DA79600D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A56D3-05C7-400F-A7B9-CD7544234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C75AB9-5A28-A5D2-291E-99C89E957D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842958"/>
            <a:ext cx="2689109" cy="5486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anet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18207914?h=a6fa28cffd&amp;app_id=122963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002D5D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0A428-9254-4A93-B5AE-1E371A77644B}"/>
              </a:ext>
            </a:extLst>
          </p:cNvPr>
          <p:cNvSpPr txBox="1"/>
          <p:nvPr/>
        </p:nvSpPr>
        <p:spPr>
          <a:xfrm>
            <a:off x="449580" y="9144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to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Translation and Interpreting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69BCED-DDD1-9424-91CD-6A83629E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03" y="4876800"/>
            <a:ext cx="5674994" cy="109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Before you become a translator or interpreter:</a:t>
            </a:r>
          </a:p>
          <a:p>
            <a:pPr eaLnBrk="1" hangingPunct="1"/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must be bilingual.</a:t>
            </a:r>
          </a:p>
          <a:p>
            <a:pPr marL="517525" lvl="1" indent="0" eaLnBrk="1" hangingPunct="1">
              <a:buNone/>
              <a:tabLst>
                <a:tab pos="509588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That means you need to speak, read, and write almost perfectly in more than one language.</a:t>
            </a:r>
          </a:p>
          <a:p>
            <a:pPr marL="7938" eaLnBrk="1" hangingPunct="1">
              <a:tabLst>
                <a:tab pos="454025" algn="l"/>
              </a:tabLst>
            </a:pPr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 startAt="2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Being bilingual isn’t enough.</a:t>
            </a:r>
          </a:p>
          <a:p>
            <a:pPr marL="517525" indent="0" eaLnBrk="1" hangingPunct="1">
              <a:buNone/>
              <a:tabLst>
                <a:tab pos="454025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Additional training is needed to become a professional interpreter or translator.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2" descr="http://www.mssu.edu/academics/programs/images/literature.jpg">
            <a:extLst>
              <a:ext uri="{FF2B5EF4-FFF2-40B4-BE49-F238E27FC236}">
                <a16:creationId xmlns:a16="http://schemas.microsoft.com/office/drawing/2014/main" id="{96257697-8F0B-D640-91DD-4C714220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4149"/>
          <a:stretch/>
        </p:blipFill>
        <p:spPr bwMode="auto">
          <a:xfrm>
            <a:off x="737006" y="2261711"/>
            <a:ext cx="252498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asydivorcehouston.com/wp-content/uploads/2013/10/lawyer-03.jpg">
            <a:extLst>
              <a:ext uri="{FF2B5EF4-FFF2-40B4-BE49-F238E27FC236}">
                <a16:creationId xmlns:a16="http://schemas.microsoft.com/office/drawing/2014/main" id="{94724898-843E-0A46-8938-595CA59B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26" y="2246471"/>
            <a:ext cx="2072347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ileyasiablog.com/wp-content/uploads/2014/01/Free-Finance-articles.jpg">
            <a:extLst>
              <a:ext uri="{FF2B5EF4-FFF2-40B4-BE49-F238E27FC236}">
                <a16:creationId xmlns:a16="http://schemas.microsoft.com/office/drawing/2014/main" id="{625CCC16-3FA1-CD48-97CC-8A69261E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74" y="3886200"/>
            <a:ext cx="2340864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harbourpublications.org.uk/wp-content/uploads/2013/05/Advertising.jpg">
            <a:extLst>
              <a:ext uri="{FF2B5EF4-FFF2-40B4-BE49-F238E27FC236}">
                <a16:creationId xmlns:a16="http://schemas.microsoft.com/office/drawing/2014/main" id="{4550DBC6-2BC5-AF4E-892E-0BC9ABA3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4" y="3886200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0B8B5B-AAD3-C64C-BD3B-B24C22334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850" y="3733800"/>
            <a:ext cx="2651760" cy="2044802"/>
          </a:xfrm>
          <a:prstGeom prst="rect">
            <a:avLst/>
          </a:prstGeom>
        </p:spPr>
      </p:pic>
      <p:pic>
        <p:nvPicPr>
          <p:cNvPr id="4098" name="Picture 2" descr="Imágenes, fotos de stock y vectores sobre Healthcare Illustration ...">
            <a:extLst>
              <a:ext uri="{FF2B5EF4-FFF2-40B4-BE49-F238E27FC236}">
                <a16:creationId xmlns:a16="http://schemas.microsoft.com/office/drawing/2014/main" id="{33622AF1-1481-DE49-897F-BD2C462F7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5961760" y="2210054"/>
            <a:ext cx="246057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634A4-4578-093D-55A3-8300CF12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2031325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Common areas of work for translators and interpreters</a:t>
            </a:r>
            <a:br>
              <a:rPr lang="en-US" sz="32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72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48 Best Translation Bloopers images | Funny signs, Lost in ...">
            <a:extLst>
              <a:ext uri="{FF2B5EF4-FFF2-40B4-BE49-F238E27FC236}">
                <a16:creationId xmlns:a16="http://schemas.microsoft.com/office/drawing/2014/main" id="{C3FB6558-8744-5A4A-B5FB-A4CC59EF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56560"/>
            <a:ext cx="3484245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A817EB-27D0-54A4-714B-A65FFFB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Translation problems…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B067-440E-7C94-6CFB-9C2CBD563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happens if you work with an unprofessional translator or interpreter?</a:t>
            </a:r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3719513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Some translation mistakes can be funny, and some can be very serious!</a:t>
            </a:r>
            <a:endParaRPr lang="en-US" dirty="0"/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Who needs translators and interpreters?</a:t>
            </a:r>
            <a:br>
              <a:rPr lang="en-US" sz="32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86000"/>
            <a:ext cx="7315200" cy="32004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Hospitals and clinics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businesses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(President, etc.)</a:t>
            </a:r>
          </a:p>
        </p:txBody>
      </p:sp>
    </p:spTree>
    <p:extLst>
      <p:ext uri="{BB962C8B-B14F-4D97-AF65-F5344CB8AC3E}">
        <p14:creationId xmlns:p14="http://schemas.microsoft.com/office/powerpoint/2010/main" val="297148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7C751-38B8-1911-01C6-62E7A948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Resources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C3AF2-8FDE-5B2B-659D-567D1E047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Visit the ATA website for more information: </a:t>
            </a:r>
            <a:r>
              <a:rPr lang="en-US" altLang="en-US" b="1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endParaRPr lang="en-US" altLang="en-US" b="1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E7617-9B34-6A98-55F5-8FFC1959F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85DF1-FD9E-E922-6A39-DC3B371B0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>
                <a:solidFill>
                  <a:schemeClr val="accent3"/>
                </a:solidFill>
              </a:rPr>
              <a:t>[</a:t>
            </a:r>
            <a:r>
              <a:rPr lang="en-US" sz="4000"/>
              <a:t>Your contact information</a:t>
            </a:r>
            <a:r>
              <a:rPr lang="en-US" sz="4000">
                <a:solidFill>
                  <a:schemeClr val="accent3"/>
                </a:solidFill>
              </a:rPr>
              <a:t>]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E1EA-D066-42AD-084D-98401B24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40F90-3797-6598-63BF-6822CF87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Translator/Interpreter</a:t>
            </a:r>
            <a:r>
              <a:rPr lang="en-US" dirty="0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Languages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>
                <a:solidFill>
                  <a:schemeClr val="accent3"/>
                </a:solidFill>
              </a:rPr>
              <a:t>[</a:t>
            </a:r>
            <a:r>
              <a:rPr lang="en-US"/>
              <a:t>Specializations</a:t>
            </a:r>
            <a:r>
              <a:rPr lang="en-US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>
                <a:solidFill>
                  <a:schemeClr val="accent3"/>
                </a:solidFill>
              </a:rPr>
              <a:t>[</a:t>
            </a:r>
            <a:r>
              <a:rPr lang="en-US" dirty="0"/>
              <a:t>Fun facts/favorite part of your career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EB322-EF95-6E3F-FC67-2A5B1E04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American Translators Association (ATA)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CE1AE-6C62-E44A-BE45-FEA53F39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62200"/>
            <a:ext cx="7315200" cy="3124200"/>
          </a:xfrm>
        </p:spPr>
        <p:txBody>
          <a:bodyPr/>
          <a:lstStyle/>
          <a:p>
            <a:r>
              <a:rPr lang="en-US" dirty="0"/>
              <a:t>National not-for-profit association with an international orientation</a:t>
            </a:r>
          </a:p>
          <a:p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Largest professional association of 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language professionals in the United States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0"/>
          <p:cNvSpPr txBox="1">
            <a:spLocks noChangeArrowheads="1"/>
          </p:cNvSpPr>
          <p:nvPr/>
        </p:nvSpPr>
        <p:spPr bwMode="auto">
          <a:xfrm>
            <a:off x="0" y="914400"/>
            <a:ext cx="35814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chemeClr val="bg1"/>
                </a:solidFill>
                <a:latin typeface="Lucida Handwriting" pitchFamily="66" charset="0"/>
              </a:rPr>
              <a:t>Mission Statement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5E314-FAC8-7F69-0E95-2C13E4B5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Day in the Life…</a:t>
            </a:r>
          </a:p>
        </p:txBody>
      </p:sp>
      <p:pic>
        <p:nvPicPr>
          <p:cNvPr id="4" name="Online Media 3" descr="A Day in the Life of Translators and Interpreters">
            <a:hlinkClick r:id="" action="ppaction://media"/>
            <a:extLst>
              <a:ext uri="{FF2B5EF4-FFF2-40B4-BE49-F238E27FC236}">
                <a16:creationId xmlns:a16="http://schemas.microsoft.com/office/drawing/2014/main" id="{DF1C5AF1-5EDC-887C-2251-653F64C7A6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569720"/>
            <a:ext cx="8439912" cy="4754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FC158-8122-8C44-9C53-80174813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7"/>
          <a:stretch/>
        </p:blipFill>
        <p:spPr>
          <a:xfrm>
            <a:off x="685800" y="2980303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F293-9296-DE44-9D62-2FF3A60F0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981807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A5338-AB4E-F5FE-F274-5895591A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tell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8A79-1809-7327-6882-660E23696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What’s the difference between a translator and an interpreter?</a:t>
            </a: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99B0A-C236-584B-BB71-5FBCE5537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3" b="10806"/>
          <a:stretch/>
        </p:blipFill>
        <p:spPr>
          <a:xfrm>
            <a:off x="104638" y="1828800"/>
            <a:ext cx="8934723" cy="4699237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22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What is the difference between translators and interpreters?</a:t>
            </a:r>
          </a:p>
        </p:txBody>
      </p:sp>
    </p:spTree>
    <p:extLst>
      <p:ext uri="{BB962C8B-B14F-4D97-AF65-F5344CB8AC3E}">
        <p14:creationId xmlns:p14="http://schemas.microsoft.com/office/powerpoint/2010/main" val="81413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1219200" y="4495800"/>
            <a:ext cx="708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600" dirty="0">
                <a:solidFill>
                  <a:srgbClr val="002060"/>
                </a:solidFill>
                <a:cs typeface="Times New Roman" pitchFamily="18" charset="0"/>
              </a:rPr>
              <a:t>	</a:t>
            </a: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>
            <a:off x="1295400" y="2286000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F344F-68E7-B048-AD30-5A985074B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" t="12404" b="13387"/>
          <a:stretch/>
        </p:blipFill>
        <p:spPr>
          <a:xfrm>
            <a:off x="914400" y="-18745"/>
            <a:ext cx="3745751" cy="219456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5A36-FBCB-1E3A-6B93-0ED36C9B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work from their second language into their native language.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I’m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an X to Y translator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 would you translate into?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7" grpId="0" autoUpdateAnimBg="0"/>
      <p:bldP spid="99354" grpId="0" animBg="1"/>
      <p:bldP spid="993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CEF7D-944B-C943-8E29-1FC64B04C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b="13605"/>
          <a:stretch/>
        </p:blipFill>
        <p:spPr>
          <a:xfrm>
            <a:off x="914400" y="0"/>
            <a:ext cx="3769192" cy="2194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97F9-CD40-5C9E-4F57-B27D1AF6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marL="7938" eaLnBrk="1" hangingPunct="1"/>
            <a:r>
              <a:rPr lang="en-US" alt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Interpreters work in both directions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 interpret between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X and Y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languages would you interpret?</a:t>
            </a:r>
          </a:p>
        </p:txBody>
      </p:sp>
    </p:spTree>
    <p:extLst>
      <p:ext uri="{BB962C8B-B14F-4D97-AF65-F5344CB8AC3E}">
        <p14:creationId xmlns:p14="http://schemas.microsoft.com/office/powerpoint/2010/main" val="28948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333D7-284B-8F6B-4065-C8E939F1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71800"/>
            <a:ext cx="1801680" cy="28346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435909-1CAD-DEF5-4444-05295053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ever…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4639A-F7D9-4920-B290-6841BD21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Worked with or seen an interpreter before? (At the doctor’s office, in movies)</a:t>
            </a:r>
          </a:p>
          <a:p>
            <a:pPr marL="0" indent="0" eaLnBrk="1" hangingPunct="1">
              <a:buNone/>
              <a:tabLst>
                <a:tab pos="2163763" algn="l"/>
                <a:tab pos="2333625" algn="l"/>
                <a:tab pos="24495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indent="0" eaLnBrk="1" hangingPunct="1">
              <a:buNone/>
              <a:tabLst>
                <a:tab pos="20558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Read something that was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translated before?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(a book, subtitles on a film)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ATA Theme">
      <a:dk1>
        <a:srgbClr val="FFFFFF"/>
      </a:dk1>
      <a:lt1>
        <a:srgbClr val="003366"/>
      </a:lt1>
      <a:dk2>
        <a:srgbClr val="FFFFFF"/>
      </a:dk2>
      <a:lt2>
        <a:srgbClr val="003366"/>
      </a:lt2>
      <a:accent1>
        <a:srgbClr val="003366"/>
      </a:accent1>
      <a:accent2>
        <a:srgbClr val="8ACD55"/>
      </a:accent2>
      <a:accent3>
        <a:srgbClr val="FF2600"/>
      </a:accent3>
      <a:accent4>
        <a:srgbClr val="6699CC"/>
      </a:accent4>
      <a:accent5>
        <a:srgbClr val="666666"/>
      </a:accent5>
      <a:accent6>
        <a:srgbClr val="999999"/>
      </a:accent6>
      <a:hlink>
        <a:srgbClr val="99CC66"/>
      </a:hlink>
      <a:folHlink>
        <a:srgbClr val="99CC6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514</Words>
  <Application>Microsoft Macintosh PowerPoint</Application>
  <PresentationFormat>On-screen Show (4:3)</PresentationFormat>
  <Paragraphs>92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Lucida Handwriting</vt:lpstr>
      <vt:lpstr>Times New Roman</vt:lpstr>
      <vt:lpstr>Default Design</vt:lpstr>
      <vt:lpstr>PowerPoint Presentation</vt:lpstr>
      <vt:lpstr>About me</vt:lpstr>
      <vt:lpstr>About the American Translators Association (ATA)</vt:lpstr>
      <vt:lpstr>A Day in the Life…</vt:lpstr>
      <vt:lpstr>Can you tell me…</vt:lpstr>
      <vt:lpstr>PowerPoint Presentation</vt:lpstr>
      <vt:lpstr>PowerPoint Presentation</vt:lpstr>
      <vt:lpstr>PowerPoint Presentation</vt:lpstr>
      <vt:lpstr>Have you ever…</vt:lpstr>
      <vt:lpstr>Did you know…</vt:lpstr>
      <vt:lpstr>Common areas of work for translators and interpreters </vt:lpstr>
      <vt:lpstr>Translation problems…</vt:lpstr>
      <vt:lpstr>Who needs translators and interpreters? </vt:lpstr>
      <vt:lpstr>Resources for students</vt:lpstr>
      <vt:lpstr>Questions?</vt:lpstr>
    </vt:vector>
  </TitlesOfParts>
  <Company>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Kelly</dc:creator>
  <cp:lastModifiedBy>Teresa Kelly</cp:lastModifiedBy>
  <cp:revision>369</cp:revision>
  <cp:lastPrinted>2019-09-19T23:32:13Z</cp:lastPrinted>
  <dcterms:created xsi:type="dcterms:W3CDTF">2002-12-20T19:56:05Z</dcterms:created>
  <dcterms:modified xsi:type="dcterms:W3CDTF">2022-07-22T21:17:45Z</dcterms:modified>
</cp:coreProperties>
</file>